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530" r:id="rId5"/>
    <p:sldId id="472" r:id="rId6"/>
    <p:sldId id="508" r:id="rId7"/>
    <p:sldId id="532" r:id="rId8"/>
    <p:sldId id="543" r:id="rId9"/>
    <p:sldId id="545" r:id="rId10"/>
    <p:sldId id="547" r:id="rId11"/>
    <p:sldId id="546" r:id="rId12"/>
    <p:sldId id="548" r:id="rId13"/>
    <p:sldId id="549" r:id="rId14"/>
    <p:sldId id="553" r:id="rId15"/>
    <p:sldId id="536" r:id="rId16"/>
    <p:sldId id="555" r:id="rId17"/>
    <p:sldId id="550" r:id="rId18"/>
    <p:sldId id="551" r:id="rId19"/>
    <p:sldId id="554" r:id="rId20"/>
    <p:sldId id="520" r:id="rId21"/>
    <p:sldId id="55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65240" autoAdjust="0"/>
  </p:normalViewPr>
  <p:slideViewPr>
    <p:cSldViewPr snapToGrid="0">
      <p:cViewPr varScale="1">
        <p:scale>
          <a:sx n="72" d="100"/>
          <a:sy n="72" d="100"/>
        </p:scale>
        <p:origin x="190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19/08/2025</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TY, or sixth year. </a:t>
            </a:r>
          </a:p>
          <a:p>
            <a:pPr marL="0" indent="0">
              <a:buNone/>
            </a:pPr>
            <a:endParaRPr lang="en-GB" sz="1200" dirty="0"/>
          </a:p>
          <a:p>
            <a:pPr marL="0" indent="0">
              <a:buNone/>
            </a:pPr>
            <a:r>
              <a:rPr lang="en-GB" sz="1200" dirty="0"/>
              <a:t>Our hopes and our prayers as Catholic schools always have a practical end; prayer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Specifically, the resource for TY students encourages students to reflect on the idea of the preciousness of time; and why TY is a particularly precious time in terms of an opportunity to engage in different types of learning and to experience school and their communities in a new way.</a:t>
            </a:r>
          </a:p>
          <a:p>
            <a:pPr marL="0" indent="0">
              <a:buNone/>
            </a:pPr>
            <a:endParaRPr lang="en-GB" sz="1200" dirty="0"/>
          </a:p>
          <a:p>
            <a:pPr marL="0" indent="0">
              <a:buNone/>
            </a:pPr>
            <a:r>
              <a:rPr lang="en-GB" sz="1200" dirty="0"/>
              <a:t>‘To Hope and to Act with Creation’ is the theme of the Season of Creation and this resource,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was arguably well ahead of its time, particularly in this area.   In addition, to the CEIST value of ‘</a:t>
            </a:r>
            <a:r>
              <a:rPr lang="en-GB" sz="1200" i="1" dirty="0"/>
              <a:t>Being Just and Responsible’</a:t>
            </a:r>
            <a:r>
              <a:rPr lang="en-GB" sz="1200" dirty="0"/>
              <a:t>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TY students, the service is broken up into three parts.  The first part explores the idea of time and the preciousness of time, the second part challenges students to reflect on the concept of ‘wasting time’ and the final part invites them to consider how they’re going to use their time in TY for the good of others and our common home.</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1527466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this is a powerful meditation on the value of time, particularly the first half of the video.  The gift of 86,400 seconds we’re each given at the start of every day.</a:t>
            </a:r>
          </a:p>
          <a:p>
            <a:endParaRPr lang="en-IE" i="1" dirty="0"/>
          </a:p>
          <a:p>
            <a:r>
              <a:rPr lang="en-IE" i="1" dirty="0"/>
              <a:t>(If you want to shorten it, it can be concluded at 3.05 minutes if you wish)</a:t>
            </a:r>
          </a:p>
          <a:p>
            <a:endParaRPr lang="en-IE" dirty="0"/>
          </a:p>
          <a:p>
            <a:endParaRPr lang="en-IE" dirty="0"/>
          </a:p>
          <a:p>
            <a:r>
              <a:rPr lang="en-IE" dirty="0"/>
              <a:t>Video https://www.youtube.com/watch?v=Cho8ESO4PJE</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4205260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One thing we’d be encouraging all TY to give consideration to during the year when you have time to do so now in a way you maybe didn’t up until now is the question of climate change.  (student name) is now going to introduce us to the final symbol on our sacred space.</a:t>
            </a:r>
          </a:p>
          <a:p>
            <a:endParaRPr lang="en-GB" b="1" dirty="0"/>
          </a:p>
          <a:p>
            <a:r>
              <a:rPr lang="en-IE" b="1" dirty="0"/>
              <a:t>Reader 8: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t>
            </a:r>
          </a:p>
          <a:p>
            <a:endParaRPr lang="en-IE" dirty="0"/>
          </a:p>
          <a:p>
            <a:r>
              <a:rPr lang="en-IE" dirty="0"/>
              <a:t>It’s a challenge to us to use our time wisely and to consider ways we can raise our voices to care for our common home.  In our school, we’re called to use our time to </a:t>
            </a:r>
            <a:r>
              <a:rPr lang="en-IE" dirty="0" err="1"/>
              <a:t>ook</a:t>
            </a:r>
            <a:r>
              <a:rPr lang="en-IE" dirty="0"/>
              <a:t> after ourselves, one another and the world we live in.  </a:t>
            </a:r>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https://youtu.be/sacc_x-XB1Y</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897851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Note for principal:  include here:</a:t>
            </a:r>
          </a:p>
          <a:p>
            <a:pPr marL="171450" indent="-171450">
              <a:buFontTx/>
              <a:buChar char="-"/>
            </a:pPr>
            <a:r>
              <a:rPr lang="en-IE" dirty="0"/>
              <a:t>Images from your school of different social outreach/social justice activities especially as they relate to dealing with the climate crisis facing our world.</a:t>
            </a:r>
          </a:p>
          <a:p>
            <a:pPr marL="171450" indent="-171450">
              <a:buFontTx/>
              <a:buChar char="-"/>
            </a:pPr>
            <a:endParaRPr lang="en-IE" dirty="0"/>
          </a:p>
          <a:p>
            <a:pPr marL="0" indent="0">
              <a:buFontTx/>
              <a:buNone/>
            </a:pPr>
            <a:r>
              <a:rPr lang="en-IE" dirty="0"/>
              <a:t> </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1838064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speak briefly here to social media/technology use and the ‘rabbit hole’ syndrome.  But it is obviously only one part of a bigger problem in terms of the energy (especially emotional) that is taken by excessive engagement in social media.</a:t>
            </a:r>
          </a:p>
          <a:p>
            <a:r>
              <a:rPr lang="en-IE" i="1" dirty="0"/>
              <a:t>You or the TY Year Head or Coordinator might also speak here to other ways you’ve seen TY pass students by and how that can be avoided.</a:t>
            </a:r>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2546917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this moment in the service invites students to pause with some time to write down ONE way they’re intending on spending their time wisely this year as part of TY.  </a:t>
            </a:r>
          </a:p>
          <a:p>
            <a:endParaRPr lang="en-IE" i="1" dirty="0"/>
          </a:p>
          <a:p>
            <a:r>
              <a:rPr lang="en-IE" i="1" dirty="0"/>
              <a:t>You can ask students to bring pencils/pens with them and give them a few moments quiet (with quiet music) for this exercise. (Your RE teachers can help guide students in a short meditation).  Then all the resolutions are collected.  You may decide to display these and have an opportunity during the year for students to review them if you wish.</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3957835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(These prayers of the faithful can be lead by TY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https://www.youtube.com/watch?v=7ScjUxzrY7o</a:t>
            </a:r>
          </a:p>
          <a:p>
            <a:endParaRPr lang="en-IE" dirty="0"/>
          </a:p>
          <a:p>
            <a:r>
              <a:rPr lang="en-IE" i="1" dirty="0"/>
              <a:t>Note for principal:  feel free of course to pick an alternative (shorter hymn) and/or to conclude with your own words for your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351338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You can begin by welcoming the TY students to the prayer service and perhaps saying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dirty="0"/>
          </a:p>
          <a:p>
            <a:r>
              <a:rPr lang="en-IE" dirty="0"/>
              <a:t>Different people and different faith traditions have different beliefs, and all of these are welcome in our school. </a:t>
            </a:r>
          </a:p>
          <a:p>
            <a:endParaRPr lang="en-IE" dirty="0"/>
          </a:p>
          <a:p>
            <a:r>
              <a:rPr lang="en-IE" dirty="0"/>
              <a:t>You could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i="1" dirty="0"/>
          </a:p>
          <a:p>
            <a:r>
              <a:rPr lang="en-IE" i="1" dirty="0"/>
              <a:t>Note for principal: Introduce anyone who will be co-leading the service.</a:t>
            </a:r>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digital watch</a:t>
            </a:r>
          </a:p>
          <a:p>
            <a:pPr marL="171450" indent="-171450">
              <a:buFontTx/>
              <a:buChar char="-"/>
            </a:pPr>
            <a:r>
              <a:rPr lang="en-IE" i="1" dirty="0"/>
              <a:t>An alarm clock</a:t>
            </a:r>
          </a:p>
          <a:p>
            <a:pPr marL="171450" indent="-171450">
              <a:buFontTx/>
              <a:buChar char="-"/>
            </a:pPr>
            <a:r>
              <a:rPr lang="en-IE" i="1" dirty="0"/>
              <a:t>A traditional watch</a:t>
            </a:r>
          </a:p>
          <a:p>
            <a:pPr marL="171450" indent="-171450">
              <a:buFontTx/>
              <a:buChar char="-"/>
            </a:pPr>
            <a:r>
              <a:rPr lang="en-IE" i="1" dirty="0"/>
              <a:t>An egg timer</a:t>
            </a:r>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 (see slide 10 or go to seasonofcreation.org) </a:t>
            </a:r>
          </a:p>
          <a:p>
            <a:pPr marL="171450" indent="-171450">
              <a:buFontTx/>
              <a:buChar char="-"/>
            </a:pPr>
            <a:r>
              <a:rPr lang="en-IE" i="1" dirty="0"/>
              <a:t>Small slips of paper for resolutions and a small basket</a:t>
            </a:r>
          </a:p>
          <a:p>
            <a:pPr marL="171450" indent="-171450">
              <a:buFontTx/>
              <a:buChar char="-"/>
            </a:pPr>
            <a:r>
              <a:rPr lang="en-IE" i="1"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  We light a candle at the beginning of every prayer we make in our school.</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Transition Year.</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i="1" dirty="0"/>
          </a:p>
          <a:p>
            <a:r>
              <a:rPr lang="en-IE" i="1"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the theme of our service today as you begin Transition Year is </a:t>
            </a:r>
            <a:r>
              <a:rPr lang="en-IE" b="1" u="sng" dirty="0"/>
              <a:t>Time</a:t>
            </a:r>
            <a:r>
              <a:rPr lang="en-IE" b="0" dirty="0"/>
              <a:t>, specifically how you spend your time over the next year as part of our Transition Year group.  It’s an exciting programme, a programme that will stretch you and challenge you in new ways.  But the important thing to do as you begin Transition Year is to recognise only </a:t>
            </a:r>
            <a:r>
              <a:rPr lang="en-IE" b="1" i="1" dirty="0"/>
              <a:t>you</a:t>
            </a:r>
            <a:r>
              <a:rPr lang="en-IE" b="0" dirty="0"/>
              <a:t> can really decide how you’re going to spend your time this year.  Are you going to really jump into the experience and give it everything or are you going to sit back passively and just coast?  That’s a question that’s very important, and it’s not just important for this Year, it’s important for the rest of your life.  Are you going to live your life, embrace God’s greatest gift to you – your own life – or are you going to just go with the flow and let life happen around you?</a:t>
            </a:r>
          </a:p>
          <a:p>
            <a:endParaRPr lang="en-IE" b="0" dirty="0"/>
          </a:p>
          <a:p>
            <a:r>
              <a:rPr lang="en-IE" b="0" dirty="0"/>
              <a:t>Whatever way you use to tell the time; your watch, your smart watch, your phone – it’s still the same reality.  And all those different ways of telling the time are represented here on our sacred space. And maybe the most visual way of showing the passing of time, is also the simplest, the sands of an egg timer.  Which we also have on our sacred space.  The egg timer represents time so well because we can see the sands of time falling, and once those seconds, minutes and hours are gone, they’re gone, never to be repeated.  Time is precious.</a:t>
            </a:r>
          </a:p>
          <a:p>
            <a:endParaRPr lang="en-IE" b="0" dirty="0"/>
          </a:p>
          <a:p>
            <a:r>
              <a:rPr lang="en-IE" b="0" dirty="0"/>
              <a:t>To help us understand this theme further we’re going to listen to some music now.  This song is written and performed by Phineas O’Connell, Billie </a:t>
            </a:r>
            <a:r>
              <a:rPr lang="en-IE" b="0" dirty="0" err="1"/>
              <a:t>Eilish’s</a:t>
            </a:r>
            <a:r>
              <a:rPr lang="en-IE" b="0" dirty="0"/>
              <a:t> brother.  It’s called </a:t>
            </a:r>
            <a:r>
              <a:rPr lang="en-IE" b="0" i="1" dirty="0"/>
              <a:t>Only a Life Time.  </a:t>
            </a:r>
            <a:r>
              <a:rPr lang="en-IE" b="0" i="0" dirty="0"/>
              <a:t>Let’s listen to it and see what it might mean to you in terms of the preciousness of your life and the time you have now.</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2203079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https://www.youtube.com/watch?v=b2KRc5ilYRc</a:t>
            </a:r>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452276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So our prayer service has these words from the Book of Psalms at its centre, “So teach us to number our days”, in other words to see how precious time is, “so that we would get a heart that is full of wisdom”.</a:t>
            </a:r>
          </a:p>
          <a:p>
            <a:endParaRPr lang="en-IE" b="0" dirty="0"/>
          </a:p>
          <a:p>
            <a:r>
              <a:rPr lang="en-IE" b="0" dirty="0"/>
              <a:t>We listen now to the word of God read to us by (student name).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4142328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  </a:t>
            </a:r>
            <a:r>
              <a:rPr lang="en-IE" b="1" dirty="0"/>
              <a:t>Reader 1</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1701174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you and your TY Coordinator and Year Head can personalise this list to your own school context.  A mix of the social, spiritual, academic, experiential would be good to include here to give students as broad a sense of what’s ahead of them.</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1064738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Cho8ESO4PJE?feature=oembed" TargetMode="Externa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sacc_x-XB1Y?feature=oembed" TargetMode="Externa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7ScjUxzrY7o?feature=oembed" TargetMode="Externa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b2KRc5ilYRc?feature=oembed" TargetMode="Externa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Transition Year</a:t>
            </a:r>
          </a:p>
          <a:p>
            <a:pPr marL="0" indent="0" algn="ctr">
              <a:buNone/>
            </a:pPr>
            <a:r>
              <a:rPr lang="en-GB" sz="5400" i="1" dirty="0"/>
              <a:t>Opening Year Prayer Service</a:t>
            </a:r>
          </a:p>
          <a:p>
            <a:pPr marL="0" indent="0" algn="ctr">
              <a:buNone/>
            </a:pPr>
            <a:endParaRPr lang="en-GB" sz="5400" dirty="0"/>
          </a:p>
          <a:p>
            <a:pPr marL="0" indent="0" algn="ctr">
              <a:buNone/>
            </a:pPr>
            <a:r>
              <a:rPr lang="en-GB" sz="5400"/>
              <a:t>2025/2026</a:t>
            </a:r>
            <a:endParaRPr lang="en-GB" sz="5400" dirty="0"/>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8A264-8D0E-10F4-6070-366529F653C1}"/>
              </a:ext>
            </a:extLst>
          </p:cNvPr>
          <p:cNvSpPr>
            <a:spLocks noGrp="1"/>
          </p:cNvSpPr>
          <p:nvPr>
            <p:ph type="title"/>
          </p:nvPr>
        </p:nvSpPr>
        <p:spPr/>
        <p:txBody>
          <a:bodyPr/>
          <a:lstStyle/>
          <a:p>
            <a:r>
              <a:rPr lang="en-IE" dirty="0"/>
              <a:t>And most importantly….</a:t>
            </a:r>
          </a:p>
        </p:txBody>
      </p:sp>
      <p:sp>
        <p:nvSpPr>
          <p:cNvPr id="3" name="Content Placeholder 2">
            <a:extLst>
              <a:ext uri="{FF2B5EF4-FFF2-40B4-BE49-F238E27FC236}">
                <a16:creationId xmlns:a16="http://schemas.microsoft.com/office/drawing/2014/main" id="{86F3235C-EB3B-3112-8FCA-02F794782E93}"/>
              </a:ext>
            </a:extLst>
          </p:cNvPr>
          <p:cNvSpPr>
            <a:spLocks noGrp="1"/>
          </p:cNvSpPr>
          <p:nvPr>
            <p:ph idx="1"/>
          </p:nvPr>
        </p:nvSpPr>
        <p:spPr/>
        <p:txBody>
          <a:bodyPr/>
          <a:lstStyle/>
          <a:p>
            <a:r>
              <a:rPr lang="en-IE" dirty="0"/>
              <a:t>At number 1:</a:t>
            </a:r>
          </a:p>
          <a:p>
            <a:r>
              <a:rPr lang="en-IE" dirty="0"/>
              <a:t>Use for talents for the good of others and of our world</a:t>
            </a:r>
          </a:p>
        </p:txBody>
      </p:sp>
      <p:pic>
        <p:nvPicPr>
          <p:cNvPr id="4" name="Picture 3">
            <a:extLst>
              <a:ext uri="{FF2B5EF4-FFF2-40B4-BE49-F238E27FC236}">
                <a16:creationId xmlns:a16="http://schemas.microsoft.com/office/drawing/2014/main" id="{38DC2C3C-D2E3-153F-C722-2F399FDCF645}"/>
              </a:ext>
            </a:extLst>
          </p:cNvPr>
          <p:cNvPicPr>
            <a:picLocks noChangeAspect="1"/>
          </p:cNvPicPr>
          <p:nvPr/>
        </p:nvPicPr>
        <p:blipFill>
          <a:blip r:embed="rId3"/>
          <a:stretch>
            <a:fillRect/>
          </a:stretch>
        </p:blipFill>
        <p:spPr>
          <a:xfrm>
            <a:off x="4191512" y="2927660"/>
            <a:ext cx="4155211" cy="2941329"/>
          </a:xfrm>
          <a:prstGeom prst="rect">
            <a:avLst/>
          </a:prstGeom>
        </p:spPr>
      </p:pic>
    </p:spTree>
    <p:extLst>
      <p:ext uri="{BB962C8B-B14F-4D97-AF65-F5344CB8AC3E}">
        <p14:creationId xmlns:p14="http://schemas.microsoft.com/office/powerpoint/2010/main" val="1041158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57AA3-EA77-E36B-8306-2E1BA3DD21FA}"/>
              </a:ext>
            </a:extLst>
          </p:cNvPr>
          <p:cNvSpPr>
            <a:spLocks noGrp="1"/>
          </p:cNvSpPr>
          <p:nvPr>
            <p:ph type="title"/>
          </p:nvPr>
        </p:nvSpPr>
        <p:spPr>
          <a:xfrm>
            <a:off x="420786" y="287339"/>
            <a:ext cx="11401677" cy="1449387"/>
          </a:xfrm>
        </p:spPr>
        <p:txBody>
          <a:bodyPr/>
          <a:lstStyle/>
          <a:p>
            <a:r>
              <a:rPr lang="en-IE" dirty="0"/>
              <a:t>A short meditation on time….86,400 seconds</a:t>
            </a:r>
          </a:p>
        </p:txBody>
      </p:sp>
      <p:pic>
        <p:nvPicPr>
          <p:cNvPr id="4" name="Online Media 3" title="The Value of TIME - Powerful Motivational Speech">
            <a:hlinkClick r:id="" action="ppaction://media"/>
            <a:extLst>
              <a:ext uri="{FF2B5EF4-FFF2-40B4-BE49-F238E27FC236}">
                <a16:creationId xmlns:a16="http://schemas.microsoft.com/office/drawing/2014/main" id="{9CDE4B39-1D56-BDAB-1975-77796D2FDDAE}"/>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87170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4A004-426D-348A-74AA-C1423AEA29C9}"/>
              </a:ext>
            </a:extLst>
          </p:cNvPr>
          <p:cNvSpPr>
            <a:spLocks noGrp="1"/>
          </p:cNvSpPr>
          <p:nvPr>
            <p:ph type="title"/>
          </p:nvPr>
        </p:nvSpPr>
        <p:spPr/>
        <p:txBody>
          <a:bodyPr/>
          <a:lstStyle/>
          <a:p>
            <a:r>
              <a:rPr lang="en-IE" dirty="0"/>
              <a:t>This is the urgent issue of our time….</a:t>
            </a:r>
          </a:p>
        </p:txBody>
      </p:sp>
      <p:pic>
        <p:nvPicPr>
          <p:cNvPr id="4" name="Online Media 3" title="Three Seconds - 1st Prize Short Film Winner #Film4Climate">
            <a:hlinkClick r:id="" action="ppaction://media"/>
            <a:extLst>
              <a:ext uri="{FF2B5EF4-FFF2-40B4-BE49-F238E27FC236}">
                <a16:creationId xmlns:a16="http://schemas.microsoft.com/office/drawing/2014/main" id="{A38B6F50-7A54-D57F-79A9-8ACE2EA8A63B}"/>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
        <p:nvSpPr>
          <p:cNvPr id="5" name="TextBox 4">
            <a:extLst>
              <a:ext uri="{FF2B5EF4-FFF2-40B4-BE49-F238E27FC236}">
                <a16:creationId xmlns:a16="http://schemas.microsoft.com/office/drawing/2014/main" id="{13202C3A-0F9B-3456-89E4-80B9CFD5C92F}"/>
              </a:ext>
            </a:extLst>
          </p:cNvPr>
          <p:cNvSpPr txBox="1"/>
          <p:nvPr/>
        </p:nvSpPr>
        <p:spPr>
          <a:xfrm>
            <a:off x="3048674" y="3246357"/>
            <a:ext cx="6097348" cy="369332"/>
          </a:xfrm>
          <a:prstGeom prst="rect">
            <a:avLst/>
          </a:prstGeom>
          <a:noFill/>
        </p:spPr>
        <p:txBody>
          <a:bodyPr wrap="square">
            <a:spAutoFit/>
          </a:bodyPr>
          <a:lstStyle/>
          <a:p>
            <a:r>
              <a:rPr lang="en-IE" dirty="0"/>
              <a:t>https://youtu.be/sacc_x-XB1Y</a:t>
            </a:r>
          </a:p>
        </p:txBody>
      </p:sp>
    </p:spTree>
    <p:extLst>
      <p:ext uri="{BB962C8B-B14F-4D97-AF65-F5344CB8AC3E}">
        <p14:creationId xmlns:p14="http://schemas.microsoft.com/office/powerpoint/2010/main" val="404685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29A83-4FB9-D1DD-D770-E9E57891A2C1}"/>
              </a:ext>
            </a:extLst>
          </p:cNvPr>
          <p:cNvSpPr>
            <a:spLocks noGrp="1"/>
          </p:cNvSpPr>
          <p:nvPr>
            <p:ph type="title"/>
          </p:nvPr>
        </p:nvSpPr>
        <p:spPr/>
        <p:txBody>
          <a:bodyPr>
            <a:normAutofit/>
          </a:bodyPr>
          <a:lstStyle/>
          <a:p>
            <a:r>
              <a:rPr lang="en-IE" sz="3200" b="1" dirty="0"/>
              <a:t>What does a good use of our time look like in our school?</a:t>
            </a:r>
          </a:p>
        </p:txBody>
      </p:sp>
      <p:sp>
        <p:nvSpPr>
          <p:cNvPr id="3" name="Content Placeholder 2">
            <a:extLst>
              <a:ext uri="{FF2B5EF4-FFF2-40B4-BE49-F238E27FC236}">
                <a16:creationId xmlns:a16="http://schemas.microsoft.com/office/drawing/2014/main" id="{D4B810E6-3E29-AC7A-3919-C0F29B44E86A}"/>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456522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469CF-2482-031E-3E5A-F4040457458E}"/>
              </a:ext>
            </a:extLst>
          </p:cNvPr>
          <p:cNvSpPr>
            <a:spLocks noGrp="1"/>
          </p:cNvSpPr>
          <p:nvPr>
            <p:ph type="title"/>
          </p:nvPr>
        </p:nvSpPr>
        <p:spPr/>
        <p:txBody>
          <a:bodyPr>
            <a:normAutofit/>
          </a:bodyPr>
          <a:lstStyle/>
          <a:p>
            <a:r>
              <a:rPr lang="en-IE" sz="3200" dirty="0"/>
              <a:t>So, “don’t waste the time you have….”</a:t>
            </a:r>
          </a:p>
        </p:txBody>
      </p:sp>
      <p:pic>
        <p:nvPicPr>
          <p:cNvPr id="3074" name="Picture 2" descr="Wasting precious time on social media | Cartoon Movement">
            <a:extLst>
              <a:ext uri="{FF2B5EF4-FFF2-40B4-BE49-F238E27FC236}">
                <a16:creationId xmlns:a16="http://schemas.microsoft.com/office/drawing/2014/main" id="{AEECD114-516C-823E-7EA0-6C6592B0D59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703449" y="1846263"/>
            <a:ext cx="2845428"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273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1992C-0D04-4F2B-0281-D2E8EAE93FA7}"/>
              </a:ext>
            </a:extLst>
          </p:cNvPr>
          <p:cNvSpPr>
            <a:spLocks noGrp="1"/>
          </p:cNvSpPr>
          <p:nvPr>
            <p:ph type="title"/>
          </p:nvPr>
        </p:nvSpPr>
        <p:spPr/>
        <p:txBody>
          <a:bodyPr/>
          <a:lstStyle/>
          <a:p>
            <a:r>
              <a:rPr lang="en-IE" dirty="0"/>
              <a:t>A ‘new year’s resolution</a:t>
            </a:r>
          </a:p>
        </p:txBody>
      </p:sp>
      <p:pic>
        <p:nvPicPr>
          <p:cNvPr id="4098" name="Picture 2" descr="Republican Politicians Regarding ESG">
            <a:extLst>
              <a:ext uri="{FF2B5EF4-FFF2-40B4-BE49-F238E27FC236}">
                <a16:creationId xmlns:a16="http://schemas.microsoft.com/office/drawing/2014/main" id="{1A256D98-BB9B-DA6D-09E1-ABA048A2B9C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73521" y="2265771"/>
            <a:ext cx="4827582" cy="3212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475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Transition Year students as we begin this exciting year together.  Help us to use our time wisely, for the good of others and for the good of our world.  Lord hear us.  Lord graciously hear us.</a:t>
            </a:r>
          </a:p>
          <a:p>
            <a:pPr marL="457200" indent="-457200">
              <a:buFont typeface="+mj-lt"/>
              <a:buAutoNum type="arabicPeriod"/>
            </a:pPr>
            <a:r>
              <a:rPr lang="en-IE" dirty="0"/>
              <a:t>Lord, bless our teachers.  Be with them as they support us on our journey and inspire them to help us grow.   Help them to challenge us with their confidence in our ability to make a difference.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a:p>
            <a:pPr marL="0" indent="0">
              <a:buNone/>
            </a:pPr>
            <a:endParaRPr lang="en-IE" dirty="0"/>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D4651-0E95-1474-5F10-DA399D8364B3}"/>
              </a:ext>
            </a:extLst>
          </p:cNvPr>
          <p:cNvSpPr>
            <a:spLocks noGrp="1"/>
          </p:cNvSpPr>
          <p:nvPr>
            <p:ph type="title"/>
          </p:nvPr>
        </p:nvSpPr>
        <p:spPr/>
        <p:txBody>
          <a:bodyPr/>
          <a:lstStyle/>
          <a:p>
            <a:r>
              <a:rPr lang="en-IE" dirty="0"/>
              <a:t>And to conclude:</a:t>
            </a:r>
          </a:p>
        </p:txBody>
      </p:sp>
      <p:pic>
        <p:nvPicPr>
          <p:cNvPr id="4" name="Online Media 3" title="There Is A Season – Tom Kendzia [Official Lyric Video]">
            <a:hlinkClick r:id="" action="ppaction://media"/>
            <a:extLst>
              <a:ext uri="{FF2B5EF4-FFF2-40B4-BE49-F238E27FC236}">
                <a16:creationId xmlns:a16="http://schemas.microsoft.com/office/drawing/2014/main" id="{765DCB33-6B1F-3181-3A97-033D5E44FCC4}"/>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227679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Transition year</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BA3E-D31E-7AAB-70DB-2A9C51E10E9E}"/>
              </a:ext>
            </a:extLst>
          </p:cNvPr>
          <p:cNvSpPr>
            <a:spLocks noGrp="1"/>
          </p:cNvSpPr>
          <p:nvPr>
            <p:ph type="title"/>
          </p:nvPr>
        </p:nvSpPr>
        <p:spPr/>
        <p:txBody>
          <a:bodyPr/>
          <a:lstStyle/>
          <a:p>
            <a:r>
              <a:rPr lang="en-GB" dirty="0"/>
              <a:t>The theme of our service</a:t>
            </a:r>
            <a:endParaRPr lang="en-IE" dirty="0"/>
          </a:p>
        </p:txBody>
      </p:sp>
      <p:pic>
        <p:nvPicPr>
          <p:cNvPr id="1028" name="Picture 4" descr="A Complete Guide of Types of Clocks">
            <a:extLst>
              <a:ext uri="{FF2B5EF4-FFF2-40B4-BE49-F238E27FC236}">
                <a16:creationId xmlns:a16="http://schemas.microsoft.com/office/drawing/2014/main" id="{C0166071-A5D9-340A-6127-61A3012B54D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05478" y="1846263"/>
            <a:ext cx="6841369"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832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C06CF-C14A-6C9B-56C5-B1205D76F396}"/>
              </a:ext>
            </a:extLst>
          </p:cNvPr>
          <p:cNvSpPr>
            <a:spLocks noGrp="1"/>
          </p:cNvSpPr>
          <p:nvPr>
            <p:ph type="title"/>
          </p:nvPr>
        </p:nvSpPr>
        <p:spPr/>
        <p:txBody>
          <a:bodyPr/>
          <a:lstStyle/>
          <a:p>
            <a:endParaRPr lang="en-IE"/>
          </a:p>
        </p:txBody>
      </p:sp>
      <p:pic>
        <p:nvPicPr>
          <p:cNvPr id="4" name="Online Media 3" title="FINNEAS - Only A Lifetime (Official Music Video)">
            <a:hlinkClick r:id="" action="ppaction://media"/>
            <a:extLst>
              <a:ext uri="{FF2B5EF4-FFF2-40B4-BE49-F238E27FC236}">
                <a16:creationId xmlns:a16="http://schemas.microsoft.com/office/drawing/2014/main" id="{06C59E5F-A498-24A6-0EA0-6E2B90B6DAE0}"/>
              </a:ext>
            </a:extLst>
          </p:cNvPr>
          <p:cNvPicPr>
            <a:picLocks noGrp="1" noRot="1" noChangeAspect="1"/>
          </p:cNvPicPr>
          <p:nvPr>
            <p:ph idx="1"/>
            <a:videoFile r:link="rId1"/>
          </p:nvPr>
        </p:nvPicPr>
        <p:blipFill>
          <a:blip r:embed="rId4"/>
          <a:stretch>
            <a:fillRect/>
          </a:stretch>
        </p:blipFill>
        <p:spPr>
          <a:xfrm>
            <a:off x="2476500" y="1121243"/>
            <a:ext cx="7266606" cy="5449418"/>
          </a:xfrm>
          <a:prstGeom prst="rect">
            <a:avLst/>
          </a:prstGeom>
        </p:spPr>
      </p:pic>
    </p:spTree>
    <p:extLst>
      <p:ext uri="{BB962C8B-B14F-4D97-AF65-F5344CB8AC3E}">
        <p14:creationId xmlns:p14="http://schemas.microsoft.com/office/powerpoint/2010/main" val="375710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5589E-0B64-A3BD-C70B-74CAC4C475DE}"/>
              </a:ext>
            </a:extLst>
          </p:cNvPr>
          <p:cNvSpPr>
            <a:spLocks noGrp="1"/>
          </p:cNvSpPr>
          <p:nvPr>
            <p:ph type="title"/>
          </p:nvPr>
        </p:nvSpPr>
        <p:spPr/>
        <p:txBody>
          <a:bodyPr/>
          <a:lstStyle/>
          <a:p>
            <a:endParaRPr lang="en-IE"/>
          </a:p>
        </p:txBody>
      </p:sp>
      <p:pic>
        <p:nvPicPr>
          <p:cNvPr id="2054" name="Picture 6" descr="Weekly Reflection - Everything Falls Away - NationsU : NationsU">
            <a:extLst>
              <a:ext uri="{FF2B5EF4-FFF2-40B4-BE49-F238E27FC236}">
                <a16:creationId xmlns:a16="http://schemas.microsoft.com/office/drawing/2014/main" id="{BAE13D35-C36C-B8A4-E922-6C1EC69DCC0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14800" y="1846263"/>
            <a:ext cx="4022725"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814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176EF-F7DF-92E5-2D77-D802991AE653}"/>
              </a:ext>
            </a:extLst>
          </p:cNvPr>
          <p:cNvSpPr>
            <a:spLocks noGrp="1"/>
          </p:cNvSpPr>
          <p:nvPr>
            <p:ph type="title"/>
          </p:nvPr>
        </p:nvSpPr>
        <p:spPr/>
        <p:txBody>
          <a:bodyPr/>
          <a:lstStyle/>
          <a:p>
            <a:r>
              <a:rPr lang="en-IE" dirty="0"/>
              <a:t>A reading from the Book of Ecclesiastes</a:t>
            </a:r>
          </a:p>
        </p:txBody>
      </p:sp>
      <p:sp>
        <p:nvSpPr>
          <p:cNvPr id="3" name="Content Placeholder 2">
            <a:extLst>
              <a:ext uri="{FF2B5EF4-FFF2-40B4-BE49-F238E27FC236}">
                <a16:creationId xmlns:a16="http://schemas.microsoft.com/office/drawing/2014/main" id="{5C3E4CE6-ED58-0191-27B1-36123A5B077F}"/>
              </a:ext>
            </a:extLst>
          </p:cNvPr>
          <p:cNvSpPr>
            <a:spLocks noGrp="1"/>
          </p:cNvSpPr>
          <p:nvPr>
            <p:ph idx="1"/>
          </p:nvPr>
        </p:nvSpPr>
        <p:spPr/>
        <p:txBody>
          <a:bodyPr/>
          <a:lstStyle/>
          <a:p>
            <a:r>
              <a:rPr lang="en-GB" sz="1400" dirty="0"/>
              <a:t>There is a time for everything, and a season for every activity under the heavens:</a:t>
            </a:r>
          </a:p>
          <a:p>
            <a:r>
              <a:rPr lang="en-GB" sz="1400" dirty="0"/>
              <a:t>a time to be born and a time to die, a time to plant and a time to uproot,</a:t>
            </a:r>
          </a:p>
          <a:p>
            <a:r>
              <a:rPr lang="en-GB" sz="1400" dirty="0"/>
              <a:t>a time to kill and a time to heal, a time to tear down and a time to build,</a:t>
            </a:r>
          </a:p>
          <a:p>
            <a:r>
              <a:rPr lang="en-GB" sz="1400" dirty="0"/>
              <a:t>a time to weep and a time to laugh, a time to mourn and a time to dance,</a:t>
            </a:r>
          </a:p>
          <a:p>
            <a:r>
              <a:rPr lang="en-GB" sz="1400" dirty="0"/>
              <a:t>a time to scatter stones and a time to gather them, a time to embrace and a time to refrain from embracing,</a:t>
            </a:r>
          </a:p>
          <a:p>
            <a:r>
              <a:rPr lang="en-GB" sz="1400" dirty="0"/>
              <a:t>a time to search and a time to give up, a time to keep and a time to throw away,</a:t>
            </a:r>
          </a:p>
          <a:p>
            <a:r>
              <a:rPr lang="en-GB" sz="1400" dirty="0"/>
              <a:t>a time to tear and a time to mend, a time to be silent and a time to speak,</a:t>
            </a:r>
          </a:p>
          <a:p>
            <a:r>
              <a:rPr lang="en-GB" sz="1400" dirty="0"/>
              <a:t>a time to love and a time to hate, a time for war and a time for peace.</a:t>
            </a:r>
          </a:p>
          <a:p>
            <a:r>
              <a:rPr lang="en-GB" sz="1400" dirty="0"/>
              <a:t>God has made everything beautiful in its time. He has also set eternity in the human heart; yet no one can fathom what God has done from beginning to end.</a:t>
            </a:r>
          </a:p>
          <a:p>
            <a:r>
              <a:rPr lang="en-GB" sz="1400" dirty="0"/>
              <a:t>The Word of the Lord</a:t>
            </a:r>
          </a:p>
          <a:p>
            <a:r>
              <a:rPr lang="en-GB" sz="1400" b="1" dirty="0"/>
              <a:t>Thanks be to God.</a:t>
            </a:r>
            <a:endParaRPr lang="en-IE" sz="1400" b="1" dirty="0"/>
          </a:p>
        </p:txBody>
      </p:sp>
    </p:spTree>
    <p:extLst>
      <p:ext uri="{BB962C8B-B14F-4D97-AF65-F5344CB8AC3E}">
        <p14:creationId xmlns:p14="http://schemas.microsoft.com/office/powerpoint/2010/main" val="3724265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2B719-AEEA-B01B-8FA5-98EA733600C6}"/>
              </a:ext>
            </a:extLst>
          </p:cNvPr>
          <p:cNvSpPr>
            <a:spLocks noGrp="1"/>
          </p:cNvSpPr>
          <p:nvPr>
            <p:ph type="title"/>
          </p:nvPr>
        </p:nvSpPr>
        <p:spPr/>
        <p:txBody>
          <a:bodyPr>
            <a:normAutofit/>
          </a:bodyPr>
          <a:lstStyle/>
          <a:p>
            <a:r>
              <a:rPr lang="en-IE" sz="2800" b="1" dirty="0"/>
              <a:t>10 things to do to make the most of Transition Year in our school</a:t>
            </a:r>
          </a:p>
        </p:txBody>
      </p:sp>
      <p:sp>
        <p:nvSpPr>
          <p:cNvPr id="3" name="Content Placeholder 2">
            <a:extLst>
              <a:ext uri="{FF2B5EF4-FFF2-40B4-BE49-F238E27FC236}">
                <a16:creationId xmlns:a16="http://schemas.microsoft.com/office/drawing/2014/main" id="{44849B6C-BC00-3826-785E-38D7C570E895}"/>
              </a:ext>
            </a:extLst>
          </p:cNvPr>
          <p:cNvSpPr>
            <a:spLocks noGrp="1"/>
          </p:cNvSpPr>
          <p:nvPr>
            <p:ph idx="1"/>
          </p:nvPr>
        </p:nvSpPr>
        <p:spPr/>
        <p:txBody>
          <a:bodyPr/>
          <a:lstStyle/>
          <a:p>
            <a:r>
              <a:rPr lang="en-IE" dirty="0"/>
              <a:t>10.</a:t>
            </a:r>
          </a:p>
          <a:p>
            <a:r>
              <a:rPr lang="en-IE" dirty="0"/>
              <a:t>9.</a:t>
            </a:r>
          </a:p>
          <a:p>
            <a:r>
              <a:rPr lang="en-IE" dirty="0"/>
              <a:t>8.</a:t>
            </a:r>
          </a:p>
          <a:p>
            <a:r>
              <a:rPr lang="en-IE" dirty="0"/>
              <a:t>7.</a:t>
            </a:r>
          </a:p>
          <a:p>
            <a:r>
              <a:rPr lang="en-IE" dirty="0"/>
              <a:t>6.</a:t>
            </a:r>
          </a:p>
          <a:p>
            <a:r>
              <a:rPr lang="en-IE" dirty="0"/>
              <a:t>5.</a:t>
            </a:r>
          </a:p>
          <a:p>
            <a:r>
              <a:rPr lang="en-IE" dirty="0"/>
              <a:t>4.</a:t>
            </a:r>
          </a:p>
          <a:p>
            <a:r>
              <a:rPr lang="en-IE" dirty="0"/>
              <a:t>3.</a:t>
            </a:r>
          </a:p>
          <a:p>
            <a:r>
              <a:rPr lang="en-IE" dirty="0"/>
              <a:t>2.</a:t>
            </a:r>
          </a:p>
        </p:txBody>
      </p:sp>
    </p:spTree>
    <p:extLst>
      <p:ext uri="{BB962C8B-B14F-4D97-AF65-F5344CB8AC3E}">
        <p14:creationId xmlns:p14="http://schemas.microsoft.com/office/powerpoint/2010/main" val="2522750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87C5F6-4EC9-4E2F-8935-400E5F6B0C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2833</Words>
  <Application>Microsoft Office PowerPoint</Application>
  <PresentationFormat>Widescreen</PresentationFormat>
  <Paragraphs>163</Paragraphs>
  <Slides>18</Slides>
  <Notes>18</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Calibri</vt:lpstr>
      <vt:lpstr>Calibri Light</vt:lpstr>
      <vt:lpstr>Retrospect</vt:lpstr>
      <vt:lpstr>PowerPoint Presentation</vt:lpstr>
      <vt:lpstr>Opening Year Reflection</vt:lpstr>
      <vt:lpstr>PowerPoint Presentation</vt:lpstr>
      <vt:lpstr>PowerPoint Presentation</vt:lpstr>
      <vt:lpstr>The theme of our service</vt:lpstr>
      <vt:lpstr>PowerPoint Presentation</vt:lpstr>
      <vt:lpstr>PowerPoint Presentation</vt:lpstr>
      <vt:lpstr>A reading from the Book of Ecclesiastes</vt:lpstr>
      <vt:lpstr>10 things to do to make the most of Transition Year in our school</vt:lpstr>
      <vt:lpstr>And most importantly….</vt:lpstr>
      <vt:lpstr>A short meditation on time….86,400 seconds</vt:lpstr>
      <vt:lpstr>PowerPoint Presentation</vt:lpstr>
      <vt:lpstr>This is the urgent issue of our time….</vt:lpstr>
      <vt:lpstr>What does a good use of our time look like in our school?</vt:lpstr>
      <vt:lpstr>So, “don’t waste the time you have….”</vt:lpstr>
      <vt:lpstr>A ‘new year’s resolution</vt:lpstr>
      <vt:lpstr>And so together, we pray: </vt:lpstr>
      <vt:lpstr>And to conclude: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David Murray</cp:lastModifiedBy>
  <cp:revision>40</cp:revision>
  <dcterms:created xsi:type="dcterms:W3CDTF">2021-05-16T14:01:47Z</dcterms:created>
  <dcterms:modified xsi:type="dcterms:W3CDTF">2025-08-19T14:40:13Z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